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504780" r:id="rId3"/>
    <p:sldMasterId id="2147504806" r:id="rId4"/>
  </p:sldMasterIdLst>
  <p:notesMasterIdLst>
    <p:notesMasterId r:id="rId29"/>
  </p:notesMasterIdLst>
  <p:handoutMasterIdLst>
    <p:handoutMasterId r:id="rId30"/>
  </p:handoutMasterIdLst>
  <p:sldIdLst>
    <p:sldId id="2235" r:id="rId5"/>
    <p:sldId id="2263" r:id="rId6"/>
    <p:sldId id="2271" r:id="rId7"/>
    <p:sldId id="2265" r:id="rId8"/>
    <p:sldId id="2268" r:id="rId9"/>
    <p:sldId id="2272" r:id="rId10"/>
    <p:sldId id="2269" r:id="rId11"/>
    <p:sldId id="2273" r:id="rId12"/>
    <p:sldId id="2270" r:id="rId13"/>
    <p:sldId id="2274" r:id="rId14"/>
    <p:sldId id="2275" r:id="rId15"/>
    <p:sldId id="2276" r:id="rId16"/>
    <p:sldId id="2277" r:id="rId17"/>
    <p:sldId id="2278" r:id="rId18"/>
    <p:sldId id="2279" r:id="rId19"/>
    <p:sldId id="2280" r:id="rId20"/>
    <p:sldId id="2281" r:id="rId21"/>
    <p:sldId id="2282" r:id="rId22"/>
    <p:sldId id="2283" r:id="rId23"/>
    <p:sldId id="2284" r:id="rId24"/>
    <p:sldId id="2285" r:id="rId25"/>
    <p:sldId id="2286" r:id="rId26"/>
    <p:sldId id="2287" r:id="rId27"/>
    <p:sldId id="2267" r:id="rId28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anose="02020603050405020304" pitchFamily="18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anose="02020603050405020304" pitchFamily="18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024">
          <p15:clr>
            <a:srgbClr val="A4A3A4"/>
          </p15:clr>
        </p15:guide>
        <p15:guide id="2" orient="horz" pos="1248">
          <p15:clr>
            <a:srgbClr val="A4A3A4"/>
          </p15:clr>
        </p15:guide>
        <p15:guide id="3" orient="horz" pos="1386">
          <p15:clr>
            <a:srgbClr val="A4A3A4"/>
          </p15:clr>
        </p15:guide>
        <p15:guide id="4" pos="240">
          <p15:clr>
            <a:srgbClr val="A4A3A4"/>
          </p15:clr>
        </p15:guide>
        <p15:guide id="5" pos="5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35FF"/>
    <a:srgbClr val="FFC000"/>
    <a:srgbClr val="009900"/>
    <a:srgbClr val="FF6600"/>
    <a:srgbClr val="FFCC00"/>
    <a:srgbClr val="FFFF99"/>
    <a:srgbClr val="D60093"/>
    <a:srgbClr val="00FF00"/>
    <a:srgbClr val="99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527" autoAdjust="0"/>
    <p:restoredTop sz="85885" autoAdjust="0"/>
  </p:normalViewPr>
  <p:slideViewPr>
    <p:cSldViewPr snapToGrid="0" snapToObjects="1">
      <p:cViewPr varScale="1">
        <p:scale>
          <a:sx n="112" d="100"/>
          <a:sy n="112" d="100"/>
        </p:scale>
        <p:origin x="1360" y="176"/>
      </p:cViewPr>
      <p:guideLst>
        <p:guide orient="horz" pos="4024"/>
        <p:guide orient="horz" pos="1248"/>
        <p:guide orient="horz" pos="1386"/>
        <p:guide pos="240"/>
        <p:guide pos="5620"/>
      </p:guideLst>
    </p:cSldViewPr>
  </p:slideViewPr>
  <p:outlineViewPr>
    <p:cViewPr>
      <p:scale>
        <a:sx n="33" d="100"/>
        <a:sy n="33" d="100"/>
      </p:scale>
      <p:origin x="216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>
        <p:scale>
          <a:sx n="75" d="100"/>
          <a:sy n="75" d="100"/>
        </p:scale>
        <p:origin x="-2136" y="-264"/>
      </p:cViewPr>
      <p:guideLst>
        <p:guide orient="horz" pos="2928"/>
        <p:guide pos="2208"/>
      </p:guideLst>
    </p:cSldViewPr>
  </p:notesViewPr>
  <p:gridSpacing cx="38405" cy="384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1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0063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6" tIns="46420" rIns="92836" bIns="46420" numCol="1" anchor="t" anchorCtr="0" compatLnSpc="1">
            <a:prstTxWarp prst="textNoShape">
              <a:avLst/>
            </a:prstTxWarp>
          </a:bodyPr>
          <a:lstStyle>
            <a:lvl1pPr defTabSz="930151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40062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6" tIns="46420" rIns="92836" bIns="46420" numCol="1" anchor="t" anchorCtr="0" compatLnSpc="1">
            <a:prstTxWarp prst="textNoShape">
              <a:avLst/>
            </a:prstTxWarp>
          </a:bodyPr>
          <a:lstStyle>
            <a:lvl1pPr algn="r" defTabSz="930151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fld id="{1033378C-E7B0-44AD-A513-388C51F4A1FA}" type="datetime1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40063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6" tIns="46420" rIns="92836" bIns="46420" numCol="1" anchor="b" anchorCtr="0" compatLnSpc="1">
            <a:prstTxWarp prst="textNoShape">
              <a:avLst/>
            </a:prstTxWarp>
          </a:bodyPr>
          <a:lstStyle>
            <a:lvl1pPr defTabSz="930151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40062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6" tIns="46420" rIns="92836" bIns="46420" numCol="1" anchor="b" anchorCtr="0" compatLnSpc="1">
            <a:prstTxWarp prst="textNoShape">
              <a:avLst/>
            </a:prstTxWarp>
          </a:bodyPr>
          <a:lstStyle>
            <a:lvl1pPr algn="r" defTabSz="928688" eaLnBrk="1" hangingPunct="1">
              <a:defRPr sz="1200"/>
            </a:lvl1pPr>
          </a:lstStyle>
          <a:p>
            <a:pPr>
              <a:defRPr/>
            </a:pPr>
            <a:fld id="{931E4FA1-D7D5-4367-9E99-2A8F0139E6D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47455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tiff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40063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6" tIns="46420" rIns="92836" bIns="46420" numCol="1" anchor="t" anchorCtr="0" compatLnSpc="1">
            <a:prstTxWarp prst="textNoShape">
              <a:avLst/>
            </a:prstTxWarp>
          </a:bodyPr>
          <a:lstStyle>
            <a:lvl1pPr defTabSz="930151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40062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6" tIns="46420" rIns="92836" bIns="46420" numCol="1" anchor="t" anchorCtr="0" compatLnSpc="1">
            <a:prstTxWarp prst="textNoShape">
              <a:avLst/>
            </a:prstTxWarp>
          </a:bodyPr>
          <a:lstStyle>
            <a:lvl1pPr algn="r" defTabSz="930151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fld id="{4F2CA96A-FA72-4251-BB34-83518F5344EA}" type="datetime1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8500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6625" y="4416425"/>
            <a:ext cx="51371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6" tIns="46420" rIns="92836" bIns="464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40063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6" tIns="46420" rIns="92836" bIns="46420" numCol="1" anchor="b" anchorCtr="0" compatLnSpc="1">
            <a:prstTxWarp prst="textNoShape">
              <a:avLst/>
            </a:prstTxWarp>
          </a:bodyPr>
          <a:lstStyle>
            <a:lvl1pPr defTabSz="930151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40062" cy="466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836" tIns="46420" rIns="92836" bIns="46420" numCol="1" anchor="b" anchorCtr="0" compatLnSpc="1">
            <a:prstTxWarp prst="textNoShape">
              <a:avLst/>
            </a:prstTxWarp>
          </a:bodyPr>
          <a:lstStyle>
            <a:lvl1pPr algn="r" defTabSz="928688" eaLnBrk="1" hangingPunct="1">
              <a:defRPr sz="1200"/>
            </a:lvl1pPr>
          </a:lstStyle>
          <a:p>
            <a:pPr>
              <a:defRPr/>
            </a:pPr>
            <a:fld id="{83D56321-3355-4A65-8CC2-AA77CB48342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706671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9852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89852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89852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89852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898525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8985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8985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8985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898525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834FE6F-E8E2-4530-87B6-4E6B2BFE3722}" type="slidenum">
              <a:rPr lang="en-US" altLang="en-US" smtClean="0">
                <a:solidFill>
                  <a:srgbClr val="000000"/>
                </a:solidFill>
              </a:rPr>
              <a:pPr>
                <a:spcBef>
                  <a:spcPct val="0"/>
                </a:spcBef>
              </a:pPr>
              <a:t>1</a:t>
            </a:fld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0015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There is a possibility of being able to approximate yields of nuclear detonations on an urban environment </a:t>
            </a:r>
          </a:p>
          <a:p>
            <a:pPr marL="171450" indent="-171450">
              <a:buFontTx/>
              <a:buChar char="-"/>
            </a:pPr>
            <a:r>
              <a:rPr lang="en-US" dirty="0"/>
              <a:t>First we need to characterize the image degradation of a camera due to neutron displacement of pixels and crystals in a silicon op amp</a:t>
            </a:r>
          </a:p>
          <a:p>
            <a:pPr marL="171450" indent="-171450">
              <a:buFontTx/>
              <a:buChar char="-"/>
            </a:pPr>
            <a:r>
              <a:rPr lang="en-US" dirty="0"/>
              <a:t>In prep for an experiment next quarter I am running a simulation to determine the neutron energy distribution at various points in the pile where a camera could be placed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4F2CA96A-FA72-4251-BB34-83518F5344EA}" type="datetime1">
              <a:rPr lang="en-US" smtClean="0"/>
              <a:pPr>
                <a:defRPr/>
              </a:pPr>
              <a:t>5/30/18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3D56321-3355-4A65-8CC2-AA77CB483423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5334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Five materials</a:t>
            </a:r>
          </a:p>
          <a:p>
            <a:pPr marL="171450" indent="-171450">
              <a:buFontTx/>
              <a:buChar char="-"/>
            </a:pPr>
            <a:r>
              <a:rPr lang="en-US" dirty="0"/>
              <a:t>50”x50”x72” graphite pile</a:t>
            </a:r>
          </a:p>
          <a:p>
            <a:pPr marL="171450" indent="-171450">
              <a:buFontTx/>
              <a:buChar char="-"/>
            </a:pPr>
            <a:r>
              <a:rPr lang="en-US" dirty="0"/>
              <a:t>1/32” cadmium shield surrounded by aluminum shield</a:t>
            </a:r>
          </a:p>
          <a:p>
            <a:pPr marL="171450" indent="-171450">
              <a:buFontTx/>
              <a:buChar char="-"/>
            </a:pPr>
            <a:r>
              <a:rPr lang="en-US" dirty="0"/>
              <a:t>Rests on an 1/2” aluminum slab above aluminum ”I” beams</a:t>
            </a:r>
          </a:p>
          <a:p>
            <a:pPr marL="171450" indent="-171450">
              <a:buFontTx/>
              <a:buChar char="-"/>
            </a:pPr>
            <a:r>
              <a:rPr lang="en-US" dirty="0"/>
              <a:t>wooden supports</a:t>
            </a:r>
          </a:p>
          <a:p>
            <a:pPr marL="171450" indent="-171450">
              <a:buFontTx/>
              <a:buChar char="-"/>
            </a:pPr>
            <a:r>
              <a:rPr lang="en-US" dirty="0"/>
              <a:t>18 crossed layers of 12 – 4”x4”x50” stringers allowing for a one inch overlap</a:t>
            </a:r>
          </a:p>
          <a:p>
            <a:pPr marL="171450" indent="-171450">
              <a:buFontTx/>
              <a:buChar char="-"/>
            </a:pPr>
            <a:r>
              <a:rPr lang="en-US" dirty="0"/>
              <a:t>15 removable stringers 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Single stringers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Double stringers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Source stringer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4F2CA96A-FA72-4251-BB34-83518F5344EA}" type="datetime1">
              <a:rPr lang="en-US" smtClean="0"/>
              <a:pPr>
                <a:defRPr/>
              </a:pPr>
              <a:t>5/30/18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3D56321-3355-4A65-8CC2-AA77CB483423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3765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4F2CA96A-FA72-4251-BB34-83518F5344EA}" type="datetime1">
              <a:rPr lang="en-US" smtClean="0"/>
              <a:pPr>
                <a:defRPr/>
              </a:pPr>
              <a:t>5/30/18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3D56321-3355-4A65-8CC2-AA77CB483423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3454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6C0E2E-038B-47BE-95A9-DEF3CC690AA4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CF7DAA-478B-4441-ACB0-142C392D55C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1442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B3005B-3EAB-4F84-924B-FE44DD4DB98D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DA1995-33B4-4D4C-A718-5D9E56835B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8852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FB6696-967C-41C2-9EE8-36ADEC4F1A1E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39DE0B-C3ED-47DC-B4A2-FFA57FBA4E5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8438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5" r="-2106" b="-21826"/>
          <a:stretch>
            <a:fillRect/>
          </a:stretch>
        </p:blipFill>
        <p:spPr bwMode="auto">
          <a:xfrm>
            <a:off x="909638" y="2547938"/>
            <a:ext cx="3005137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12" descr="shield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288" y="1790700"/>
            <a:ext cx="1144587" cy="1238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83577" y="1682170"/>
            <a:ext cx="4404732" cy="147028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92206" y="3447867"/>
            <a:ext cx="2980837" cy="1529426"/>
          </a:xfrm>
        </p:spPr>
        <p:txBody>
          <a:bodyPr/>
          <a:lstStyle>
            <a:lvl1pPr marL="0" indent="0" algn="ctr">
              <a:buNone/>
              <a:defRPr lang="en-US" sz="2800" b="1" dirty="0">
                <a:solidFill>
                  <a:schemeClr val="folHlink"/>
                </a:solidFill>
                <a:latin typeface="+mj-lt"/>
                <a:ea typeface="+mj-ea"/>
                <a:cs typeface="+mj-cs"/>
              </a:defRPr>
            </a:lvl1pPr>
            <a:lvl2pPr marL="416520" indent="0" algn="ctr">
              <a:buNone/>
              <a:defRPr/>
            </a:lvl2pPr>
            <a:lvl3pPr marL="833041" indent="0" algn="ctr">
              <a:buNone/>
              <a:defRPr/>
            </a:lvl3pPr>
            <a:lvl4pPr marL="1249560" indent="0" algn="ctr">
              <a:buNone/>
              <a:defRPr/>
            </a:lvl4pPr>
            <a:lvl5pPr marL="1666080" indent="0" algn="ctr">
              <a:buNone/>
              <a:defRPr/>
            </a:lvl5pPr>
            <a:lvl6pPr marL="2082600" indent="0" algn="ctr">
              <a:buNone/>
              <a:defRPr/>
            </a:lvl6pPr>
            <a:lvl7pPr marL="2499124" indent="0" algn="ctr">
              <a:buNone/>
              <a:defRPr/>
            </a:lvl7pPr>
            <a:lvl8pPr marL="2915643" indent="0" algn="ctr">
              <a:buNone/>
              <a:defRPr/>
            </a:lvl8pPr>
            <a:lvl9pPr marL="3332162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76791600"/>
      </p:ext>
    </p:extLst>
  </p:cSld>
  <p:clrMapOvr>
    <a:masterClrMapping/>
  </p:clrMapOvr>
  <p:transition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890" y="1550621"/>
            <a:ext cx="4041828" cy="411537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0544" y="1550621"/>
            <a:ext cx="4043285" cy="411537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0293655"/>
      </p:ext>
    </p:extLst>
  </p:cSld>
  <p:clrMapOvr>
    <a:masterClrMapping/>
  </p:clrMapOvr>
  <p:transition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890" y="1550621"/>
            <a:ext cx="8081498" cy="411537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2293954"/>
      </p:ext>
    </p:extLst>
  </p:cSld>
  <p:clrMapOvr>
    <a:masterClrMapping/>
  </p:clrMapOvr>
  <p:transition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388893" y="-114754"/>
            <a:ext cx="8224939" cy="57807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86765820"/>
      </p:ext>
    </p:extLst>
  </p:cSld>
  <p:clrMapOvr>
    <a:masterClrMapping/>
  </p:clrMapOvr>
  <p:transition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691038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B6C440-5EB6-4466-B577-E9BC690ED5EE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E4F114-DFC6-4BEE-9E4D-80810A3A526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9495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ADF649-8141-4FE4-9459-92468065FDB4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415DE3-32F4-45FA-A936-AC089D463FD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7148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484496-A7E8-419E-A6CF-37F68668C5EA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B6C08A-54AF-49FA-933A-C66882EE73A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3611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DCB171-2D09-4175-BB55-2E142BBE8B67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109F70F-66F8-47A9-B10D-E23F70404D3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05662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697AAB-D8E8-410F-BC69-17356EB130CA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A786DB-E9C6-4932-916D-4E733E1628E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9835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0F0316-1939-4928-9815-25A4F62DAC27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B08789-4227-4D3C-A7A8-7B774C9D71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665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64ED60-B08B-4814-94BD-85CFB349992F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71146A-5905-4B9A-8CE5-8C53F9C482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08449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9E17EF-DB5A-42A5-A9FC-CB86FC816553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6A58B1-9639-453D-9E22-6CA4891120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27371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  <a:cs typeface="Arial" charset="0"/>
              </a:defRPr>
            </a:lvl1pPr>
          </a:lstStyle>
          <a:p>
            <a:pPr>
              <a:defRPr/>
            </a:pPr>
            <a:fld id="{1730DEF3-C918-438E-B6C1-4BBE214DF216}" type="datetimeFigureOut">
              <a:rPr lang="en-US"/>
              <a:pPr>
                <a:defRPr/>
              </a:pPr>
              <a:t>5/30/18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650B98D7-4815-49A4-9C61-1F1B2DE653B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505478" r:id="rId1"/>
    <p:sldLayoutId id="2147505479" r:id="rId2"/>
    <p:sldLayoutId id="2147505480" r:id="rId3"/>
    <p:sldLayoutId id="2147505481" r:id="rId4"/>
    <p:sldLayoutId id="2147505482" r:id="rId5"/>
    <p:sldLayoutId id="2147505483" r:id="rId6"/>
    <p:sldLayoutId id="2147505484" r:id="rId7"/>
    <p:sldLayoutId id="2147505485" r:id="rId8"/>
    <p:sldLayoutId id="2147505486" r:id="rId9"/>
    <p:sldLayoutId id="2147505487" r:id="rId10"/>
    <p:sldLayoutId id="2147505488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0" y="0"/>
            <a:ext cx="913447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075" name="Rectangle 40"/>
          <p:cNvSpPr>
            <a:spLocks noChangeArrowheads="1"/>
          </p:cNvSpPr>
          <p:nvPr/>
        </p:nvSpPr>
        <p:spPr bwMode="auto">
          <a:xfrm flipV="1">
            <a:off x="6419850" y="989013"/>
            <a:ext cx="2724150" cy="76200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rgbClr val="DDDDDD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10800000" wrap="none" lIns="83302" tIns="41652" rIns="83302" bIns="41652" anchor="ctr"/>
          <a:lstStyle>
            <a:lvl1pPr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 algn="ctr">
              <a:defRPr/>
            </a:pPr>
            <a:endParaRPr lang="en-US" altLang="en-US" sz="20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07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82638" y="-114300"/>
            <a:ext cx="672782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79" tIns="45689" rIns="91379" bIns="4568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07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8938" y="1550988"/>
            <a:ext cx="8224837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79" tIns="45689" rIns="91379" bIns="456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</p:txBody>
      </p:sp>
      <p:sp>
        <p:nvSpPr>
          <p:cNvPr id="3078" name="Rectangle 9"/>
          <p:cNvSpPr>
            <a:spLocks noChangeArrowheads="1"/>
          </p:cNvSpPr>
          <p:nvPr/>
        </p:nvSpPr>
        <p:spPr bwMode="auto">
          <a:xfrm flipV="1">
            <a:off x="0" y="989013"/>
            <a:ext cx="2478088" cy="74612"/>
          </a:xfrm>
          <a:prstGeom prst="rect">
            <a:avLst/>
          </a:prstGeom>
          <a:gradFill rotWithShape="0">
            <a:gsLst>
              <a:gs pos="0">
                <a:srgbClr val="000099"/>
              </a:gs>
              <a:gs pos="100000">
                <a:schemeClr val="accent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3302" tIns="41652" rIns="83302" bIns="41652" anchor="ctr"/>
          <a:lstStyle>
            <a:lvl1pPr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>
              <a:defRPr/>
            </a:pPr>
            <a:endParaRPr lang="en-US" altLang="en-US" sz="200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3079" name="Picture 33" descr="chrmblue_std small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" y="128588"/>
            <a:ext cx="804863" cy="741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80" name="Rectangle 46"/>
          <p:cNvSpPr>
            <a:spLocks noChangeArrowheads="1"/>
          </p:cNvSpPr>
          <p:nvPr/>
        </p:nvSpPr>
        <p:spPr bwMode="auto">
          <a:xfrm flipV="1">
            <a:off x="1588" y="6489700"/>
            <a:ext cx="2319337" cy="60325"/>
          </a:xfrm>
          <a:prstGeom prst="rect">
            <a:avLst/>
          </a:prstGeom>
          <a:gradFill rotWithShape="0">
            <a:gsLst>
              <a:gs pos="0">
                <a:srgbClr val="000099"/>
              </a:gs>
              <a:gs pos="100000">
                <a:schemeClr val="accent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3302" tIns="41652" rIns="83302" bIns="41652" anchor="ctr"/>
          <a:lstStyle>
            <a:lvl1pPr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>
              <a:defRPr/>
            </a:pPr>
            <a:endParaRPr lang="en-US" altLang="en-US" sz="20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081" name="Rectangle 47"/>
          <p:cNvSpPr>
            <a:spLocks noChangeArrowheads="1"/>
          </p:cNvSpPr>
          <p:nvPr/>
        </p:nvSpPr>
        <p:spPr bwMode="auto">
          <a:xfrm flipV="1">
            <a:off x="6686550" y="6492875"/>
            <a:ext cx="2443163" cy="69850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rgbClr val="DDDDDD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ot="10800000" wrap="none" lIns="83302" tIns="41652" rIns="83302" bIns="41652" anchor="ctr"/>
          <a:lstStyle>
            <a:lvl1pPr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 algn="ctr">
              <a:defRPr/>
            </a:pPr>
            <a:endParaRPr lang="en-US" altLang="en-US" sz="20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082" name="Text Box 7"/>
          <p:cNvSpPr txBox="1">
            <a:spLocks noChangeArrowheads="1"/>
          </p:cNvSpPr>
          <p:nvPr/>
        </p:nvSpPr>
        <p:spPr bwMode="auto">
          <a:xfrm>
            <a:off x="2628900" y="869950"/>
            <a:ext cx="366395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890" tIns="37946" rIns="75890" bIns="37946">
            <a:spAutoFit/>
          </a:bodyPr>
          <a:lstStyle>
            <a:lvl1pPr defTabSz="758825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defTabSz="758825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defTabSz="758825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defTabSz="758825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defTabSz="758825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defTabSz="7588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defTabSz="7588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defTabSz="7588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defTabSz="7588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>
              <a:defRPr/>
            </a:pPr>
            <a:r>
              <a:rPr lang="en-US" altLang="en-US" sz="1200" b="1" i="1">
                <a:solidFill>
                  <a:srgbClr val="000066"/>
                </a:solidFill>
                <a:latin typeface="Arial" charset="0"/>
              </a:rPr>
              <a:t>The AFIT of Today is the Air Force of Tomorrow.</a:t>
            </a:r>
          </a:p>
        </p:txBody>
      </p:sp>
      <p:sp>
        <p:nvSpPr>
          <p:cNvPr id="3083" name="Text Box 5"/>
          <p:cNvSpPr txBox="1">
            <a:spLocks noChangeArrowheads="1"/>
          </p:cNvSpPr>
          <p:nvPr/>
        </p:nvSpPr>
        <p:spPr bwMode="auto">
          <a:xfrm>
            <a:off x="2266950" y="6403975"/>
            <a:ext cx="443865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5598" tIns="37801" rIns="75598" bIns="37801">
            <a:spAutoFit/>
          </a:bodyPr>
          <a:lstStyle>
            <a:lvl1pPr defTabSz="75565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defTabSz="75565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defTabSz="75565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defTabSz="75565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defTabSz="755650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defTabSz="7556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defTabSz="7556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defTabSz="7556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defTabSz="75565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>
              <a:defRPr/>
            </a:pPr>
            <a:r>
              <a:rPr lang="en-US" altLang="en-US" sz="1000" b="1" i="1">
                <a:solidFill>
                  <a:srgbClr val="000066"/>
                </a:solidFill>
                <a:latin typeface="Arial" charset="0"/>
              </a:rPr>
              <a:t>Air University: The Intellectual and Leadership Center of the Air Force</a:t>
            </a:r>
          </a:p>
        </p:txBody>
      </p:sp>
      <p:sp>
        <p:nvSpPr>
          <p:cNvPr id="3084" name="Text Box 13"/>
          <p:cNvSpPr txBox="1">
            <a:spLocks noChangeArrowheads="1"/>
          </p:cNvSpPr>
          <p:nvPr/>
        </p:nvSpPr>
        <p:spPr bwMode="auto">
          <a:xfrm>
            <a:off x="3789363" y="6588125"/>
            <a:ext cx="18161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74909" tIns="37462" rIns="74909" bIns="37462">
            <a:spAutoFit/>
          </a:bodyPr>
          <a:lstStyle>
            <a:lvl1pPr defTabSz="747713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1pPr>
            <a:lvl2pPr marL="742950" indent="-285750" defTabSz="747713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2pPr>
            <a:lvl3pPr marL="1143000" indent="-228600" defTabSz="747713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3pPr>
            <a:lvl4pPr marL="1600200" indent="-228600" defTabSz="747713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4pPr>
            <a:lvl5pPr marL="2057400" indent="-228600" defTabSz="747713" eaLnBrk="0" hangingPunct="0"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5pPr>
            <a:lvl6pPr marL="2514600" indent="-228600" defTabSz="7477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6pPr>
            <a:lvl7pPr marL="2971800" indent="-228600" defTabSz="7477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7pPr>
            <a:lvl8pPr marL="3429000" indent="-228600" defTabSz="7477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8pPr>
            <a:lvl9pPr marL="3886200" indent="-228600" defTabSz="7477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  <a:cs typeface="Arial" charset="0"/>
              </a:defRPr>
            </a:lvl9pPr>
          </a:lstStyle>
          <a:p>
            <a:pPr>
              <a:defRPr/>
            </a:pPr>
            <a:r>
              <a:rPr lang="en-US" altLang="en-US" sz="1000" b="1" i="1">
                <a:solidFill>
                  <a:srgbClr val="000066"/>
                </a:solidFill>
                <a:latin typeface="Arial" charset="0"/>
              </a:rPr>
              <a:t>Aim High…Fly - Fight - Win</a:t>
            </a:r>
            <a:endParaRPr lang="en-US" altLang="en-US" sz="1000" i="1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3085" name="Picture 1" descr="AFIT_Emblem_EN 2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313" y="173038"/>
            <a:ext cx="1455737" cy="671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505492" r:id="rId1"/>
    <p:sldLayoutId id="2147505489" r:id="rId2"/>
    <p:sldLayoutId id="2147505490" r:id="rId3"/>
    <p:sldLayoutId id="2147505491" r:id="rId4"/>
    <p:sldLayoutId id="2147505493" r:id="rId5"/>
  </p:sldLayoutIdLst>
  <p:transition>
    <p:wipe dir="r"/>
  </p:transition>
  <p:txStyles>
    <p:titleStyle>
      <a:lvl1pPr algn="ctr" defTabSz="911225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+mj-lt"/>
          <a:ea typeface="+mj-ea"/>
          <a:cs typeface="+mj-cs"/>
        </a:defRPr>
      </a:lvl1pPr>
      <a:lvl2pPr algn="ctr" defTabSz="911225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2pPr>
      <a:lvl3pPr algn="ctr" defTabSz="911225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3pPr>
      <a:lvl4pPr algn="ctr" defTabSz="911225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4pPr>
      <a:lvl5pPr algn="ctr" defTabSz="911225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5pPr>
      <a:lvl6pPr marL="416520" algn="ctr" defTabSz="914032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6pPr>
      <a:lvl7pPr marL="833041" algn="ctr" defTabSz="914032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7pPr>
      <a:lvl8pPr marL="1249560" algn="ctr" defTabSz="914032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8pPr>
      <a:lvl9pPr marL="1666080" algn="ctr" defTabSz="914032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folHlink"/>
          </a:solidFill>
          <a:latin typeface="Arial" charset="0"/>
        </a:defRPr>
      </a:lvl9pPr>
    </p:titleStyle>
    <p:bodyStyle>
      <a:lvl1pPr marL="339725" indent="-339725" algn="l" defTabSz="911225" rtl="0" eaLnBrk="0" fontAlgn="base" hangingPunct="0">
        <a:spcBef>
          <a:spcPct val="20000"/>
        </a:spcBef>
        <a:spcAft>
          <a:spcPct val="0"/>
        </a:spcAft>
        <a:buChar char="•"/>
        <a:defRPr sz="2600">
          <a:solidFill>
            <a:schemeClr val="tx1"/>
          </a:solidFill>
          <a:latin typeface="+mn-lt"/>
          <a:ea typeface="+mn-ea"/>
          <a:cs typeface="+mn-cs"/>
        </a:defRPr>
      </a:lvl1pPr>
      <a:lvl2pPr marL="738188" indent="-280988" algn="l" defTabSz="911225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</a:defRPr>
      </a:lvl2pPr>
      <a:lvl3pPr marL="1139825" indent="-225425" algn="l" defTabSz="911225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3pPr>
      <a:lvl4pPr marL="1597025" indent="-225425" algn="l" defTabSz="911225" rtl="0" eaLnBrk="0" fontAlgn="base" hangingPunct="0">
        <a:spcBef>
          <a:spcPct val="20000"/>
        </a:spcBef>
        <a:spcAft>
          <a:spcPct val="0"/>
        </a:spcAft>
        <a:defRPr>
          <a:solidFill>
            <a:schemeClr val="tx1"/>
          </a:solidFill>
          <a:latin typeface="+mn-lt"/>
        </a:defRPr>
      </a:lvl4pPr>
      <a:lvl5pPr marL="2054225" indent="-225425" algn="l" defTabSz="911225" rtl="0" eaLnBrk="0" fontAlgn="base" hangingPunct="0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</a:defRPr>
      </a:lvl5pPr>
      <a:lvl6pPr marL="2473089" indent="-228508" algn="l" defTabSz="914032" rtl="0" eaLnBrk="0" fontAlgn="base" hangingPunct="0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</a:defRPr>
      </a:lvl6pPr>
      <a:lvl7pPr marL="2889609" indent="-228508" algn="l" defTabSz="914032" rtl="0" eaLnBrk="0" fontAlgn="base" hangingPunct="0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</a:defRPr>
      </a:lvl7pPr>
      <a:lvl8pPr marL="3306133" indent="-228508" algn="l" defTabSz="914032" rtl="0" eaLnBrk="0" fontAlgn="base" hangingPunct="0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</a:defRPr>
      </a:lvl8pPr>
      <a:lvl9pPr marL="3722650" indent="-228508" algn="l" defTabSz="914032" rtl="0" eaLnBrk="0" fontAlgn="base" hangingPunct="0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8330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6520" algn="l" defTabSz="8330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33041" algn="l" defTabSz="8330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9560" algn="l" defTabSz="8330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66080" algn="l" defTabSz="8330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82600" algn="l" defTabSz="8330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99124" algn="l" defTabSz="8330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915643" algn="l" defTabSz="8330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332162" algn="l" defTabSz="83304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8"/>
          <p:cNvSpPr>
            <a:spLocks noGrp="1"/>
          </p:cNvSpPr>
          <p:nvPr>
            <p:ph type="ctrTitle"/>
          </p:nvPr>
        </p:nvSpPr>
        <p:spPr>
          <a:xfrm>
            <a:off x="3705225" y="1674813"/>
            <a:ext cx="5218113" cy="2205037"/>
          </a:xfrm>
        </p:spPr>
        <p:txBody>
          <a:bodyPr/>
          <a:lstStyle/>
          <a:p>
            <a:pPr defTabSz="912813">
              <a:lnSpc>
                <a:spcPct val="120000"/>
              </a:lnSpc>
            </a:pPr>
            <a:r>
              <a:rPr lang="en-US" altLang="en-US" sz="2400" dirty="0">
                <a:solidFill>
                  <a:srgbClr val="000066"/>
                </a:solidFill>
              </a:rPr>
              <a:t>Characterizing the </a:t>
            </a:r>
            <a:br>
              <a:rPr lang="en-US" altLang="en-US" sz="2400" dirty="0">
                <a:solidFill>
                  <a:srgbClr val="000066"/>
                </a:solidFill>
              </a:rPr>
            </a:br>
            <a:r>
              <a:rPr lang="en-US" altLang="en-US" sz="2400" dirty="0">
                <a:solidFill>
                  <a:srgbClr val="000066"/>
                </a:solidFill>
              </a:rPr>
              <a:t>Neutron Energy Distribution of the </a:t>
            </a:r>
            <a:br>
              <a:rPr lang="en-US" altLang="en-US" sz="2400" dirty="0">
                <a:solidFill>
                  <a:srgbClr val="000066"/>
                </a:solidFill>
              </a:rPr>
            </a:br>
            <a:r>
              <a:rPr lang="en-US" altLang="en-US" sz="2400" dirty="0">
                <a:solidFill>
                  <a:srgbClr val="000066"/>
                </a:solidFill>
              </a:rPr>
              <a:t>AFIT Building 470 Graphite Pile</a:t>
            </a:r>
            <a:endParaRPr lang="en-US" altLang="en-US" sz="2800" dirty="0">
              <a:solidFill>
                <a:srgbClr val="000066"/>
              </a:solidFill>
            </a:endParaRPr>
          </a:p>
        </p:txBody>
      </p:sp>
      <p:sp>
        <p:nvSpPr>
          <p:cNvPr id="5" name="Title 8"/>
          <p:cNvSpPr txBox="1">
            <a:spLocks/>
          </p:cNvSpPr>
          <p:nvPr/>
        </p:nvSpPr>
        <p:spPr bwMode="auto">
          <a:xfrm>
            <a:off x="4967288" y="5602288"/>
            <a:ext cx="4176712" cy="1109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379" tIns="45689" rIns="91379" bIns="45689" anchor="ctr"/>
          <a:lstStyle/>
          <a:p>
            <a:pPr defTabSz="914314">
              <a:lnSpc>
                <a:spcPct val="120000"/>
              </a:lnSpc>
              <a:defRPr/>
            </a:pPr>
            <a:r>
              <a:rPr lang="en-US" sz="2200" b="1" kern="0" dirty="0">
                <a:solidFill>
                  <a:srgbClr val="000066"/>
                </a:solidFill>
                <a:latin typeface="+mj-lt"/>
                <a:ea typeface="+mj-ea"/>
                <a:cs typeface="+mj-cs"/>
              </a:rPr>
              <a:t>2d Lt Will Johnston</a:t>
            </a:r>
          </a:p>
          <a:p>
            <a:pPr defTabSz="914314">
              <a:lnSpc>
                <a:spcPct val="120000"/>
              </a:lnSpc>
              <a:defRPr/>
            </a:pPr>
            <a:r>
              <a:rPr lang="en-US" sz="2200" b="1" kern="0" dirty="0">
                <a:solidFill>
                  <a:srgbClr val="000066"/>
                </a:solidFill>
                <a:latin typeface="+mj-lt"/>
                <a:ea typeface="+mj-ea"/>
                <a:cs typeface="+mj-cs"/>
              </a:rPr>
              <a:t>AFIT/ENP</a:t>
            </a:r>
            <a:br>
              <a:rPr lang="en-US" sz="3600" b="1" kern="0" dirty="0">
                <a:solidFill>
                  <a:srgbClr val="000066"/>
                </a:solidFill>
                <a:latin typeface="+mj-lt"/>
                <a:ea typeface="+mj-ea"/>
                <a:cs typeface="+mj-cs"/>
              </a:rPr>
            </a:br>
            <a:endParaRPr lang="en-US" sz="3600" b="1" kern="0" dirty="0">
              <a:solidFill>
                <a:srgbClr val="000066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93688" y="5434013"/>
            <a:ext cx="183415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sz="2200" b="1" dirty="0">
                <a:solidFill>
                  <a:srgbClr val="000066"/>
                </a:solidFill>
                <a:latin typeface="+mj-lt"/>
              </a:rPr>
              <a:t>NENG 725</a:t>
            </a:r>
          </a:p>
          <a:p>
            <a:pPr>
              <a:defRPr/>
            </a:pPr>
            <a:r>
              <a:rPr lang="en-US" sz="2200" b="1" dirty="0">
                <a:solidFill>
                  <a:srgbClr val="000066"/>
                </a:solidFill>
                <a:latin typeface="+mj-lt"/>
              </a:rPr>
              <a:t>30 May 2018</a:t>
            </a:r>
            <a:endParaRPr lang="en-US" sz="2200" b="1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1B070-F600-ED48-A494-0F76D5E77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2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CF87C4D-BB6D-7945-A238-1F35A2AE42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79" y="1829867"/>
            <a:ext cx="5242560" cy="393192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2278A2E-05A8-754D-81E7-8EC489FABD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3CAA9335-C3F5-BA48-A338-43F510AEC7C7}"/>
              </a:ext>
            </a:extLst>
          </p:cNvPr>
          <p:cNvSpPr>
            <a:spLocks noChangeAspect="1"/>
          </p:cNvSpPr>
          <p:nvPr/>
        </p:nvSpPr>
        <p:spPr bwMode="auto">
          <a:xfrm>
            <a:off x="2526030" y="4782138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FC70CB6-2B32-0348-B3BC-1424C73AD1CE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512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C9584-D653-8A43-B700-8B7B1662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F1A5B-D8C8-494B-86D8-72B9A3CB379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Stringer 3.png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209CD8-35A6-6647-8EBE-C260DC2F09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699310D-7B24-6540-BC82-0F62A5E303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79" y="1829867"/>
            <a:ext cx="5242560" cy="393192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9F87695-F265-9A49-8D49-258533C764D3}"/>
              </a:ext>
            </a:extLst>
          </p:cNvPr>
          <p:cNvSpPr>
            <a:spLocks noChangeAspect="1"/>
          </p:cNvSpPr>
          <p:nvPr/>
        </p:nvSpPr>
        <p:spPr bwMode="auto">
          <a:xfrm>
            <a:off x="2515870" y="4504690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0E7421-F2BC-5845-A0A7-E5B31E642992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98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C85C7-9A13-4649-9D62-5B2EF7256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4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937A77-52BE-C24D-B4B0-E904DF50152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79" y="1829867"/>
            <a:ext cx="5242560" cy="393192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BF90E1-2EED-804B-814B-E56AB80B44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F074DE6-735E-FC4B-80D4-371A98CAD9B0}"/>
              </a:ext>
            </a:extLst>
          </p:cNvPr>
          <p:cNvSpPr>
            <a:spLocks noChangeAspect="1"/>
          </p:cNvSpPr>
          <p:nvPr/>
        </p:nvSpPr>
        <p:spPr bwMode="auto">
          <a:xfrm>
            <a:off x="2506370" y="4247260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1294109-1A02-3246-A217-BDB44DF98AA1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9791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C51E5-69CF-E947-951A-E713CE0C0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5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06B55A5-8BA1-424B-8A8E-0FD9176AB23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79" y="1829867"/>
            <a:ext cx="5242560" cy="393192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1499E76-BDD6-324B-8BB9-4B34A0F3D0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099B1EAA-9A09-5D43-AFAA-BB67260AFEFC}"/>
              </a:ext>
            </a:extLst>
          </p:cNvPr>
          <p:cNvSpPr>
            <a:spLocks noChangeAspect="1"/>
          </p:cNvSpPr>
          <p:nvPr/>
        </p:nvSpPr>
        <p:spPr bwMode="auto">
          <a:xfrm>
            <a:off x="2506369" y="3974128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287616E-8433-AE4B-ACF5-A82C9B6CDF65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726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F9D83-D7BD-6640-ACA0-3992F6F43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6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4E0EEC-C8A5-6B4E-A30C-2585C732B08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79" y="1829867"/>
            <a:ext cx="5242560" cy="393192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35170B-1FFD-4049-B333-7D1D582A6B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2BAB9C23-ADA8-AE42-8CBD-D16251454CA5}"/>
              </a:ext>
            </a:extLst>
          </p:cNvPr>
          <p:cNvSpPr>
            <a:spLocks noChangeAspect="1"/>
          </p:cNvSpPr>
          <p:nvPr/>
        </p:nvSpPr>
        <p:spPr bwMode="auto">
          <a:xfrm>
            <a:off x="2506370" y="3704387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66AFAC7-93A6-3944-95A8-8C8FBF0520CD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816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59885-5E04-C74E-AC6B-FE247FC7E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7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C842CC2-671E-8843-BEE5-2777AFA1981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79" y="1829867"/>
            <a:ext cx="5242560" cy="393192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4598807-DD4F-8D46-99F7-5CA5EA231C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D1EB60E-172D-D940-B0FF-980F5A069B9B}"/>
              </a:ext>
            </a:extLst>
          </p:cNvPr>
          <p:cNvSpPr>
            <a:spLocks noChangeAspect="1"/>
          </p:cNvSpPr>
          <p:nvPr/>
        </p:nvSpPr>
        <p:spPr bwMode="auto">
          <a:xfrm>
            <a:off x="2494495" y="3427863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65F8BF7-F252-7D4E-A73E-5933C4243249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533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B7D7D-4654-7949-AEA2-FA6975805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8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A2472B7-8D6D-1B42-914C-98D7A9D65E2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79" y="1829867"/>
            <a:ext cx="5242560" cy="393192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261EE0D-9F3B-6140-A042-39A8BE0A79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2C9D467-5930-B045-84C8-2FBCF8D5B327}"/>
              </a:ext>
            </a:extLst>
          </p:cNvPr>
          <p:cNvSpPr>
            <a:spLocks noChangeAspect="1"/>
          </p:cNvSpPr>
          <p:nvPr/>
        </p:nvSpPr>
        <p:spPr bwMode="auto">
          <a:xfrm>
            <a:off x="2506369" y="3142855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C1D842D-BF72-9F4E-AB4E-B43B1A82E3B3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0468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5CD2C-2379-3A4C-8C72-F81F5E19E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9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71A90F-B6F4-9247-B621-ECFEC8E173A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79" y="1829867"/>
            <a:ext cx="5242560" cy="393192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1B18193-3F20-E44A-A831-EC70764F84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D164F65-C932-C343-AD1D-8D6B12FDFDFD}"/>
              </a:ext>
            </a:extLst>
          </p:cNvPr>
          <p:cNvSpPr>
            <a:spLocks noChangeAspect="1"/>
          </p:cNvSpPr>
          <p:nvPr/>
        </p:nvSpPr>
        <p:spPr bwMode="auto">
          <a:xfrm>
            <a:off x="2494494" y="286972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E8EFF5D-1A39-AD4D-B4EF-4C0848D62480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70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E30DD-DDAC-B441-8F9A-99DF1E7FD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10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9C57B3-22C6-F040-9FD9-A7FC8A75C0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2B56FCC5-D689-1042-B599-D239A76630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92379" y="1829867"/>
            <a:ext cx="5242560" cy="3931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CC1C373-E1E1-0645-A627-5A447EB2B6FD}"/>
              </a:ext>
            </a:extLst>
          </p:cNvPr>
          <p:cNvSpPr>
            <a:spLocks noChangeAspect="1"/>
          </p:cNvSpPr>
          <p:nvPr/>
        </p:nvSpPr>
        <p:spPr bwMode="auto">
          <a:xfrm>
            <a:off x="1200084" y="4947904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6976E03-46DA-F04A-A2B8-CCC2296D724D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860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5CBBB-F123-DC4F-9665-368502798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11 (Double)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C9DA788-8F1C-2F41-86A7-62190FF0F8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79" y="1829867"/>
            <a:ext cx="5242560" cy="393192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C27A4-A368-C444-8FA9-BEE0C88750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A90062E0-53EB-1C45-8405-AAA82943DF01}"/>
              </a:ext>
            </a:extLst>
          </p:cNvPr>
          <p:cNvSpPr>
            <a:spLocks noChangeAspect="1"/>
          </p:cNvSpPr>
          <p:nvPr/>
        </p:nvSpPr>
        <p:spPr bwMode="auto">
          <a:xfrm>
            <a:off x="1603844" y="4354137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BA8CF37-B884-864E-992A-50DA66267764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45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A07793-4F17-7649-9E72-A0183B8755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  <a:p>
            <a:r>
              <a:rPr lang="en-US" dirty="0"/>
              <a:t>Schematics of the Graphite Pile</a:t>
            </a:r>
          </a:p>
          <a:p>
            <a:r>
              <a:rPr lang="en-US" dirty="0"/>
              <a:t>Assumptions</a:t>
            </a:r>
          </a:p>
          <a:p>
            <a:r>
              <a:rPr lang="en-US" dirty="0"/>
              <a:t>Source Output Energy Distribution</a:t>
            </a:r>
          </a:p>
          <a:p>
            <a:r>
              <a:rPr lang="en-US" dirty="0"/>
              <a:t>Composition of the MCNP Codes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868458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D7786-B514-7F46-94EF-40DBE7928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12 (Double)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46C2C5D-87AA-314F-94D8-903FBCACAE5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79" y="1829867"/>
            <a:ext cx="5242560" cy="393192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143220-4559-FA4D-8F38-AB35F394FA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8500FCFB-0D87-5A4F-93C4-3C30D5F66986}"/>
              </a:ext>
            </a:extLst>
          </p:cNvPr>
          <p:cNvSpPr>
            <a:spLocks noChangeAspect="1"/>
          </p:cNvSpPr>
          <p:nvPr/>
        </p:nvSpPr>
        <p:spPr bwMode="auto">
          <a:xfrm>
            <a:off x="643698" y="3831624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C9EA2B7-867F-1247-8C13-BAC8FC9D09F2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75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E1093-50EA-6A48-90CF-0D972AAF9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598" y="-114300"/>
            <a:ext cx="6727825" cy="1143000"/>
          </a:xfrm>
        </p:spPr>
        <p:txBody>
          <a:bodyPr/>
          <a:lstStyle/>
          <a:p>
            <a:r>
              <a:rPr lang="en-US" dirty="0"/>
              <a:t>Partial Removal Comparison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1A48610-973B-AE47-A3AF-79333C64985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258380"/>
            <a:ext cx="6705600" cy="5029200"/>
          </a:xfrm>
        </p:spPr>
      </p:pic>
    </p:spTree>
    <p:extLst>
      <p:ext uri="{BB962C8B-B14F-4D97-AF65-F5344CB8AC3E}">
        <p14:creationId xmlns:p14="http://schemas.microsoft.com/office/powerpoint/2010/main" val="4293958300"/>
      </p:ext>
    </p:extLst>
  </p:cSld>
  <p:clrMapOvr>
    <a:masterClrMapping/>
  </p:clrMapOvr>
  <p:transition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2805D-FC6C-4847-A806-227F06FDB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Removal Comparison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CECF7E-6AFD-E34E-9425-4B3973921EF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259142"/>
            <a:ext cx="6705600" cy="5029200"/>
          </a:xfrm>
        </p:spPr>
      </p:pic>
    </p:spTree>
    <p:extLst>
      <p:ext uri="{BB962C8B-B14F-4D97-AF65-F5344CB8AC3E}">
        <p14:creationId xmlns:p14="http://schemas.microsoft.com/office/powerpoint/2010/main" val="2963265901"/>
      </p:ext>
    </p:extLst>
  </p:cSld>
  <p:clrMapOvr>
    <a:masterClrMapping/>
  </p:clrMapOvr>
  <p:transition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A07793-4F17-7649-9E72-A0183B8755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  <a:p>
            <a:r>
              <a:rPr lang="en-US" dirty="0"/>
              <a:t>Schematics of the Graphite Pile</a:t>
            </a:r>
          </a:p>
          <a:p>
            <a:r>
              <a:rPr lang="en-US" dirty="0"/>
              <a:t>Assumptions</a:t>
            </a:r>
          </a:p>
          <a:p>
            <a:r>
              <a:rPr lang="en-US" dirty="0"/>
              <a:t>Source Output Energy Distribution</a:t>
            </a:r>
          </a:p>
          <a:p>
            <a:r>
              <a:rPr lang="en-US" dirty="0"/>
              <a:t>Composition of the MCNP Codes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72550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EDA01-C09B-DE41-B3A6-572513EFC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EE91F0A-CA3B-9E40-9379-27C6FB70743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31717" y="1700613"/>
            <a:ext cx="6196404" cy="4114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20CD77-920F-5D46-849D-75CB797034E4}"/>
              </a:ext>
            </a:extLst>
          </p:cNvPr>
          <p:cNvSpPr txBox="1"/>
          <p:nvPr/>
        </p:nvSpPr>
        <p:spPr>
          <a:xfrm>
            <a:off x="1248592" y="5782163"/>
            <a:ext cx="6178746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http://</a:t>
            </a:r>
            <a:r>
              <a:rPr lang="en-US" sz="1050" dirty="0" err="1"/>
              <a:t>blog.fibertown.com</a:t>
            </a:r>
            <a:r>
              <a:rPr lang="en-US" sz="1050" dirty="0"/>
              <a:t>/2014/02/25/the-human-factor-11-must-ask-questions-when-evaluating-data-centers/</a:t>
            </a:r>
          </a:p>
        </p:txBody>
      </p:sp>
    </p:spTree>
    <p:extLst>
      <p:ext uri="{BB962C8B-B14F-4D97-AF65-F5344CB8AC3E}">
        <p14:creationId xmlns:p14="http://schemas.microsoft.com/office/powerpoint/2010/main" val="3583022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79CDC-1AA3-5243-8B56-B95209A79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4979CCE-8D45-E449-A0AF-4C9A15FB3DA3}"/>
              </a:ext>
            </a:extLst>
          </p:cNvPr>
          <p:cNvGrpSpPr/>
          <p:nvPr/>
        </p:nvGrpSpPr>
        <p:grpSpPr>
          <a:xfrm>
            <a:off x="1497330" y="1633451"/>
            <a:ext cx="5774195" cy="3386168"/>
            <a:chOff x="1497330" y="1633451"/>
            <a:chExt cx="5774195" cy="3386168"/>
          </a:xfrm>
        </p:grpSpPr>
        <p:sp>
          <p:nvSpPr>
            <p:cNvPr id="4" name="Explosion 1 3">
              <a:extLst>
                <a:ext uri="{FF2B5EF4-FFF2-40B4-BE49-F238E27FC236}">
                  <a16:creationId xmlns:a16="http://schemas.microsoft.com/office/drawing/2014/main" id="{8F025CE7-C37A-E545-8857-C469C25D804C}"/>
                </a:ext>
              </a:extLst>
            </p:cNvPr>
            <p:cNvSpPr/>
            <p:nvPr/>
          </p:nvSpPr>
          <p:spPr bwMode="auto">
            <a:xfrm>
              <a:off x="5974740" y="1633451"/>
              <a:ext cx="1296785" cy="1396538"/>
            </a:xfrm>
            <a:prstGeom prst="irregularSeal1">
              <a:avLst/>
            </a:prstGeom>
            <a:solidFill>
              <a:srgbClr val="FFFF00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3F2179F-F925-504D-A18B-3678C2F8459C}"/>
                </a:ext>
              </a:extLst>
            </p:cNvPr>
            <p:cNvGrpSpPr/>
            <p:nvPr/>
          </p:nvGrpSpPr>
          <p:grpSpPr>
            <a:xfrm>
              <a:off x="1497330" y="3763402"/>
              <a:ext cx="1907190" cy="1062990"/>
              <a:chOff x="1657350" y="3634740"/>
              <a:chExt cx="1907190" cy="1062990"/>
            </a:xfrm>
          </p:grpSpPr>
          <p:sp>
            <p:nvSpPr>
              <p:cNvPr id="6" name="Cube 5">
                <a:extLst>
                  <a:ext uri="{FF2B5EF4-FFF2-40B4-BE49-F238E27FC236}">
                    <a16:creationId xmlns:a16="http://schemas.microsoft.com/office/drawing/2014/main" id="{7A398D6D-8EF3-5A49-96CA-AC850832D7AC}"/>
                  </a:ext>
                </a:extLst>
              </p:cNvPr>
              <p:cNvSpPr/>
              <p:nvPr/>
            </p:nvSpPr>
            <p:spPr bwMode="auto">
              <a:xfrm>
                <a:off x="1657350" y="3634740"/>
                <a:ext cx="1714500" cy="1062990"/>
              </a:xfrm>
              <a:prstGeom prst="cube">
                <a:avLst/>
              </a:prstGeom>
              <a:solidFill>
                <a:schemeClr val="bg2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7" name="Can 6">
                <a:extLst>
                  <a:ext uri="{FF2B5EF4-FFF2-40B4-BE49-F238E27FC236}">
                    <a16:creationId xmlns:a16="http://schemas.microsoft.com/office/drawing/2014/main" id="{77F38EA5-CD2C-E24B-B782-23EF841C6B50}"/>
                  </a:ext>
                </a:extLst>
              </p:cNvPr>
              <p:cNvSpPr/>
              <p:nvPr/>
            </p:nvSpPr>
            <p:spPr bwMode="auto">
              <a:xfrm rot="5400000" flipH="1">
                <a:off x="3191506" y="3973544"/>
                <a:ext cx="360687" cy="385380"/>
              </a:xfrm>
              <a:prstGeom prst="can">
                <a:avLst>
                  <a:gd name="adj" fmla="val 14291"/>
                </a:avLst>
              </a:prstGeom>
              <a:solidFill>
                <a:schemeClr val="bg2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sp>
          <p:nvSpPr>
            <p:cNvPr id="9" name="Parallelogram 8">
              <a:extLst>
                <a:ext uri="{FF2B5EF4-FFF2-40B4-BE49-F238E27FC236}">
                  <a16:creationId xmlns:a16="http://schemas.microsoft.com/office/drawing/2014/main" id="{3B877FFC-0A17-CC45-A506-42C3F9D0ACC5}"/>
                </a:ext>
              </a:extLst>
            </p:cNvPr>
            <p:cNvSpPr/>
            <p:nvPr/>
          </p:nvSpPr>
          <p:spPr bwMode="auto">
            <a:xfrm rot="1971083">
              <a:off x="6788589" y="3693739"/>
              <a:ext cx="134033" cy="1325880"/>
            </a:xfrm>
            <a:prstGeom prst="parallelogram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77E7AD3-1C23-9943-9FAC-9FE9121795E9}"/>
                </a:ext>
              </a:extLst>
            </p:cNvPr>
            <p:cNvGrpSpPr/>
            <p:nvPr/>
          </p:nvGrpSpPr>
          <p:grpSpPr>
            <a:xfrm>
              <a:off x="4594860" y="2772814"/>
              <a:ext cx="525780" cy="514350"/>
              <a:chOff x="4743450" y="2684316"/>
              <a:chExt cx="525780" cy="514350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F50AD2F-DE9A-EC4A-AA34-1424BAD6EAB7}"/>
                  </a:ext>
                </a:extLst>
              </p:cNvPr>
              <p:cNvSpPr/>
              <p:nvPr/>
            </p:nvSpPr>
            <p:spPr bwMode="auto">
              <a:xfrm>
                <a:off x="4743450" y="3029988"/>
                <a:ext cx="91440" cy="91440"/>
              </a:xfrm>
              <a:prstGeom prst="ellipse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01852324-D9C9-104B-B215-5BDB44623A4E}"/>
                  </a:ext>
                </a:extLst>
              </p:cNvPr>
              <p:cNvSpPr/>
              <p:nvPr/>
            </p:nvSpPr>
            <p:spPr bwMode="auto">
              <a:xfrm>
                <a:off x="4804410" y="2770908"/>
                <a:ext cx="91440" cy="91440"/>
              </a:xfrm>
              <a:prstGeom prst="ellipse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1F08D480-DD65-FF46-85FC-EE371B4685E9}"/>
                  </a:ext>
                </a:extLst>
              </p:cNvPr>
              <p:cNvSpPr/>
              <p:nvPr/>
            </p:nvSpPr>
            <p:spPr bwMode="auto">
              <a:xfrm>
                <a:off x="4991100" y="3107226"/>
                <a:ext cx="91440" cy="91440"/>
              </a:xfrm>
              <a:prstGeom prst="ellipse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E962BF39-FE85-8449-A3FE-FEDDDE2B04C8}"/>
                  </a:ext>
                </a:extLst>
              </p:cNvPr>
              <p:cNvSpPr/>
              <p:nvPr/>
            </p:nvSpPr>
            <p:spPr bwMode="auto">
              <a:xfrm>
                <a:off x="5177790" y="2951016"/>
                <a:ext cx="91440" cy="91440"/>
              </a:xfrm>
              <a:prstGeom prst="ellipse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DD3AA7DD-8465-4145-A3CC-8382EF2F10BB}"/>
                  </a:ext>
                </a:extLst>
              </p:cNvPr>
              <p:cNvSpPr/>
              <p:nvPr/>
            </p:nvSpPr>
            <p:spPr bwMode="auto">
              <a:xfrm>
                <a:off x="4991100" y="2905296"/>
                <a:ext cx="91440" cy="91440"/>
              </a:xfrm>
              <a:prstGeom prst="ellipse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F36F861C-5752-CE4E-A208-E7AB3E08BE9E}"/>
                  </a:ext>
                </a:extLst>
              </p:cNvPr>
              <p:cNvSpPr/>
              <p:nvPr/>
            </p:nvSpPr>
            <p:spPr bwMode="auto">
              <a:xfrm>
                <a:off x="5090160" y="2684316"/>
                <a:ext cx="91440" cy="91440"/>
              </a:xfrm>
              <a:prstGeom prst="ellipse">
                <a:avLst/>
              </a:prstGeom>
              <a:solidFill>
                <a:srgbClr val="FF0000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</p:grpSp>
        <p:cxnSp>
          <p:nvCxnSpPr>
            <p:cNvPr id="25" name="Curved Connector 24">
              <a:extLst>
                <a:ext uri="{FF2B5EF4-FFF2-40B4-BE49-F238E27FC236}">
                  <a16:creationId xmlns:a16="http://schemas.microsoft.com/office/drawing/2014/main" id="{2AB5CEC8-E37F-C548-8155-5A55F0EC115A}"/>
                </a:ext>
              </a:extLst>
            </p:cNvPr>
            <p:cNvCxnSpPr/>
            <p:nvPr/>
          </p:nvCxnSpPr>
          <p:spPr bwMode="auto">
            <a:xfrm flipV="1">
              <a:off x="5097780" y="2571750"/>
              <a:ext cx="285750" cy="178204"/>
            </a:xfrm>
            <a:prstGeom prst="curved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Curved Connector 25">
              <a:extLst>
                <a:ext uri="{FF2B5EF4-FFF2-40B4-BE49-F238E27FC236}">
                  <a16:creationId xmlns:a16="http://schemas.microsoft.com/office/drawing/2014/main" id="{95A00AEE-1A31-3C48-8429-FD45E77357EA}"/>
                </a:ext>
              </a:extLst>
            </p:cNvPr>
            <p:cNvCxnSpPr/>
            <p:nvPr/>
          </p:nvCxnSpPr>
          <p:spPr bwMode="auto">
            <a:xfrm flipV="1">
              <a:off x="5204460" y="2678430"/>
              <a:ext cx="285750" cy="178204"/>
            </a:xfrm>
            <a:prstGeom prst="curved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Curved Connector 26">
              <a:extLst>
                <a:ext uri="{FF2B5EF4-FFF2-40B4-BE49-F238E27FC236}">
                  <a16:creationId xmlns:a16="http://schemas.microsoft.com/office/drawing/2014/main" id="{342AC8D2-25B5-034F-96B6-3FCDEAE47ACC}"/>
                </a:ext>
              </a:extLst>
            </p:cNvPr>
            <p:cNvCxnSpPr/>
            <p:nvPr/>
          </p:nvCxnSpPr>
          <p:spPr bwMode="auto">
            <a:xfrm flipV="1">
              <a:off x="5311140" y="2785110"/>
              <a:ext cx="285750" cy="178204"/>
            </a:xfrm>
            <a:prstGeom prst="curvedConnector3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88E7FCFD-0643-5746-A5CD-E12E54F82A53}"/>
                </a:ext>
              </a:extLst>
            </p:cNvPr>
            <p:cNvCxnSpPr/>
            <p:nvPr/>
          </p:nvCxnSpPr>
          <p:spPr bwMode="auto">
            <a:xfrm flipH="1">
              <a:off x="3404520" y="3241444"/>
              <a:ext cx="996030" cy="427586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lg" len="med"/>
              <a:tailEnd type="triangle"/>
            </a:ln>
            <a:effectLst/>
          </p:spPr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E2FBB761-37E4-E74B-9654-65018BCCB49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623132" y="3085234"/>
              <a:ext cx="97708" cy="1121006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lg" len="med"/>
              <a:tailEnd type="triangle"/>
            </a:ln>
            <a:effectLst/>
          </p:spPr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11502307-8FE2-314A-A502-F6765B829CB7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404520" y="4294896"/>
              <a:ext cx="3316320" cy="0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lg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17519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CF1BB-02E8-E148-9461-2F8D3FD6A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Schematics of the Graphite Pile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53F225C0-BE37-CF4B-95CD-7F842BFB83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8" r="26166"/>
          <a:stretch/>
        </p:blipFill>
        <p:spPr bwMode="auto">
          <a:xfrm>
            <a:off x="2346008" y="1156340"/>
            <a:ext cx="4451985" cy="52690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83844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8AB4B-A827-3744-803A-8F3873B65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560A4-103E-EA41-89C0-4254D2383C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Ignore:</a:t>
            </a:r>
          </a:p>
          <a:p>
            <a:pPr lvl="1"/>
            <a:r>
              <a:rPr lang="en-US" dirty="0"/>
              <a:t>Wooden supports</a:t>
            </a:r>
          </a:p>
          <a:p>
            <a:pPr lvl="1"/>
            <a:r>
              <a:rPr lang="en-US" dirty="0"/>
              <a:t>Pl in source</a:t>
            </a:r>
          </a:p>
          <a:p>
            <a:pPr lvl="1"/>
            <a:r>
              <a:rPr lang="en-US" dirty="0"/>
              <a:t>Aluminum I-beams</a:t>
            </a:r>
          </a:p>
          <a:p>
            <a:r>
              <a:rPr lang="en-US" dirty="0"/>
              <a:t>Graphite: solid block</a:t>
            </a:r>
          </a:p>
          <a:p>
            <a:r>
              <a:rPr lang="en-US" dirty="0"/>
              <a:t>Al enclosing: 1/32” thick</a:t>
            </a:r>
          </a:p>
          <a:p>
            <a:r>
              <a:rPr lang="en-US" dirty="0"/>
              <a:t>Source: 3” x 1” radius</a:t>
            </a:r>
          </a:p>
          <a:p>
            <a:r>
              <a:rPr lang="en-US" dirty="0"/>
              <a:t>Source strength: 1.006 x 10</a:t>
            </a:r>
            <a:r>
              <a:rPr lang="en-US" baseline="30000" dirty="0"/>
              <a:t>7</a:t>
            </a:r>
            <a:r>
              <a:rPr lang="en-US" dirty="0"/>
              <a:t> neutrons per second</a:t>
            </a:r>
          </a:p>
          <a:p>
            <a:r>
              <a:rPr lang="en-US" dirty="0"/>
              <a:t>Outside of pile: void </a:t>
            </a:r>
          </a:p>
        </p:txBody>
      </p:sp>
    </p:spTree>
    <p:extLst>
      <p:ext uri="{BB962C8B-B14F-4D97-AF65-F5344CB8AC3E}">
        <p14:creationId xmlns:p14="http://schemas.microsoft.com/office/powerpoint/2010/main" val="4032962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9CF859-C981-3D46-87ED-60DC4E352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Output Energy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A0E28-A90B-0944-AC70-CF97260F34C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Plot Digitizer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25A17D-8B5F-1F4F-B0FA-B2EE6BD659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16" t="11573" r="13131" b="9440"/>
          <a:stretch/>
        </p:blipFill>
        <p:spPr bwMode="auto">
          <a:xfrm>
            <a:off x="1280160" y="2038355"/>
            <a:ext cx="6230302" cy="43278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12807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7B2F5-ADA5-9A42-AA6A-C982AC298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513" y="-114300"/>
            <a:ext cx="6727825" cy="1143000"/>
          </a:xfrm>
        </p:spPr>
        <p:txBody>
          <a:bodyPr/>
          <a:lstStyle/>
          <a:p>
            <a:r>
              <a:rPr lang="en-US" dirty="0"/>
              <a:t>Composition of MCNP Codes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BBEB4-B2F3-BD47-86DE-71CA9E42E4F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Point Detectors (F5 Tally): ~ 4.5 x 10</a:t>
            </a:r>
            <a:r>
              <a:rPr lang="en-US" baseline="30000" dirty="0"/>
              <a:t>6</a:t>
            </a:r>
            <a:r>
              <a:rPr lang="en-US" dirty="0"/>
              <a:t> neutrons</a:t>
            </a:r>
          </a:p>
          <a:p>
            <a:pPr lvl="1"/>
            <a:r>
              <a:rPr lang="en-US" dirty="0"/>
              <a:t>one 3” from each side, one in the middle</a:t>
            </a:r>
          </a:p>
          <a:p>
            <a:r>
              <a:rPr lang="en-US" dirty="0"/>
              <a:t>Volume Tallies (F4 Tally): 10</a:t>
            </a:r>
            <a:r>
              <a:rPr lang="en-US" baseline="30000" dirty="0"/>
              <a:t>7</a:t>
            </a:r>
            <a:r>
              <a:rPr lang="en-US" dirty="0"/>
              <a:t> neutrons</a:t>
            </a:r>
          </a:p>
          <a:p>
            <a:pPr lvl="1"/>
            <a:r>
              <a:rPr lang="en-US" dirty="0"/>
              <a:t>Volume 1</a:t>
            </a:r>
          </a:p>
          <a:p>
            <a:pPr lvl="2"/>
            <a:r>
              <a:rPr lang="en-US" dirty="0"/>
              <a:t>Stringer 5 fully removed and filled with air</a:t>
            </a:r>
          </a:p>
          <a:p>
            <a:pPr lvl="2"/>
            <a:r>
              <a:rPr lang="en-US" dirty="0"/>
              <a:t>4” x 4” x 8” volume centered</a:t>
            </a:r>
          </a:p>
          <a:p>
            <a:pPr lvl="1"/>
            <a:r>
              <a:rPr lang="en-US" dirty="0"/>
              <a:t>Volume 2</a:t>
            </a:r>
          </a:p>
          <a:p>
            <a:pPr lvl="2"/>
            <a:r>
              <a:rPr lang="en-US" dirty="0"/>
              <a:t>Stringer 5 partially removed and filled with air</a:t>
            </a:r>
          </a:p>
          <a:p>
            <a:pPr lvl="2"/>
            <a:r>
              <a:rPr lang="en-US" dirty="0"/>
              <a:t>4” x 4” x 8” volume at the far left side</a:t>
            </a:r>
          </a:p>
          <a:p>
            <a:r>
              <a:rPr lang="en-US" dirty="0"/>
              <a:t>46 Energy Bins</a:t>
            </a:r>
          </a:p>
          <a:p>
            <a:pPr lvl="1"/>
            <a:r>
              <a:rPr lang="en-US" dirty="0"/>
              <a:t>Max: 1.964 MeV</a:t>
            </a:r>
          </a:p>
          <a:p>
            <a:pPr lvl="1"/>
            <a:r>
              <a:rPr lang="en-US" dirty="0"/>
              <a:t>Cutoff: 0.025 eV (thermal)</a:t>
            </a:r>
          </a:p>
        </p:txBody>
      </p:sp>
    </p:spTree>
    <p:extLst>
      <p:ext uri="{BB962C8B-B14F-4D97-AF65-F5344CB8AC3E}">
        <p14:creationId xmlns:p14="http://schemas.microsoft.com/office/powerpoint/2010/main" val="1220266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42D7F-07C0-C147-9C65-B718FBD58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F7EB2-12BE-1845-A2C3-DA9CC0F72BA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Things to notice when viewing plots:</a:t>
            </a:r>
          </a:p>
          <a:p>
            <a:r>
              <a:rPr lang="en-US" dirty="0"/>
              <a:t>Individual Stringers’ Energy Distributions </a:t>
            </a:r>
          </a:p>
          <a:p>
            <a:pPr lvl="1"/>
            <a:r>
              <a:rPr lang="en-US" dirty="0"/>
              <a:t>Behaves as you may imagine as a whole</a:t>
            </a:r>
          </a:p>
          <a:p>
            <a:pPr lvl="1"/>
            <a:r>
              <a:rPr lang="en-US" dirty="0"/>
              <a:t>Side points of stringers perpendicular to source stringer are similar and lower than middle point as expected</a:t>
            </a:r>
          </a:p>
          <a:p>
            <a:pPr lvl="1"/>
            <a:r>
              <a:rPr lang="en-US" dirty="0"/>
              <a:t>Double stringers are similar also as expected</a:t>
            </a:r>
          </a:p>
          <a:p>
            <a:r>
              <a:rPr lang="en-US" dirty="0"/>
              <a:t>Partial and full removal of the stringer has a negligible effect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7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C4F92-5006-5D4A-BA47-F9C059CCC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Stringer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681EEE-AE40-FE46-97A3-036DE382526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79" y="1830244"/>
            <a:ext cx="5241555" cy="3931166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0461C5-2D74-E84C-9756-1023CB81D5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308" r="26166"/>
          <a:stretch/>
        </p:blipFill>
        <p:spPr bwMode="auto">
          <a:xfrm>
            <a:off x="140019" y="1634490"/>
            <a:ext cx="3652360" cy="432267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2654A628-46E6-F442-A086-14819D8A8120}"/>
              </a:ext>
            </a:extLst>
          </p:cNvPr>
          <p:cNvSpPr>
            <a:spLocks noChangeAspect="1"/>
          </p:cNvSpPr>
          <p:nvPr/>
        </p:nvSpPr>
        <p:spPr bwMode="auto">
          <a:xfrm>
            <a:off x="2526030" y="5063490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1F28C48-64DF-F047-8072-044FF0AB55F1}"/>
              </a:ext>
            </a:extLst>
          </p:cNvPr>
          <p:cNvSpPr>
            <a:spLocks noChangeAspect="1"/>
          </p:cNvSpPr>
          <p:nvPr/>
        </p:nvSpPr>
        <p:spPr bwMode="auto">
          <a:xfrm>
            <a:off x="1192677" y="4669432"/>
            <a:ext cx="182880" cy="182880"/>
          </a:xfrm>
          <a:prstGeom prst="ellipse">
            <a:avLst/>
          </a:prstGeom>
          <a:noFill/>
          <a:ln w="19050" cap="flat" cmpd="sng" algn="ctr">
            <a:solidFill>
              <a:srgbClr val="2135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8184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tandard PowerPoint Brief - Templat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00000"/>
      </a:hlink>
      <a:folHlink>
        <a:srgbClr val="000066"/>
      </a:folHlink>
    </a:clrScheme>
    <a:fontScheme name="AFIT-AU PowerPoint Brief -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AFIT-AU PowerPoint Brief - 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FIT-AU PowerPoint Brief - 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FIT-AU PowerPoint Brief - 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FIT-AU PowerPoint Brief - 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FIT-AU PowerPoint Brief - 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FIT-AU PowerPoint Brief - 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FIT-AU PowerPoint Brief - 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2FC9F689802D343B42112CBCD5CB417" ma:contentTypeVersion="0" ma:contentTypeDescription="Create a new document." ma:contentTypeScope="" ma:versionID="73bdfdeda43144c714ac8d3f8def0b0f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4B6C017-600D-4510-B6B1-ABD322B291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66C7224F-B153-40D6-A50A-2A53B46E63FC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219954</TotalTime>
  <Words>447</Words>
  <Application>Microsoft Macintosh PowerPoint</Application>
  <PresentationFormat>On-screen Show (4:3)</PresentationFormat>
  <Paragraphs>92</Paragraphs>
  <Slides>24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Times New Roman</vt:lpstr>
      <vt:lpstr>Custom Design</vt:lpstr>
      <vt:lpstr>Standard PowerPoint Brief - Template</vt:lpstr>
      <vt:lpstr>Characterizing the  Neutron Energy Distribution of the  AFIT Building 470 Graphite Pile</vt:lpstr>
      <vt:lpstr>Overview</vt:lpstr>
      <vt:lpstr>Motivation</vt:lpstr>
      <vt:lpstr>Schematics of the Graphite Pile</vt:lpstr>
      <vt:lpstr>Assumptions</vt:lpstr>
      <vt:lpstr>Source Output Energy Distribution</vt:lpstr>
      <vt:lpstr>Composition of MCNP Codes</vt:lpstr>
      <vt:lpstr>Results</vt:lpstr>
      <vt:lpstr>Stringer 1</vt:lpstr>
      <vt:lpstr>Stringer 2</vt:lpstr>
      <vt:lpstr>Stringer 3</vt:lpstr>
      <vt:lpstr>Stringer 4</vt:lpstr>
      <vt:lpstr>Stringer 5</vt:lpstr>
      <vt:lpstr>Stringer 6</vt:lpstr>
      <vt:lpstr>Stringer 7</vt:lpstr>
      <vt:lpstr>Stringer 8</vt:lpstr>
      <vt:lpstr>Stringer 9</vt:lpstr>
      <vt:lpstr>Stringer 10</vt:lpstr>
      <vt:lpstr>Stringer 11 (Double)</vt:lpstr>
      <vt:lpstr>Stringer 12 (Double)</vt:lpstr>
      <vt:lpstr>Partial Removal Comparison</vt:lpstr>
      <vt:lpstr>Full Removal Comparison</vt:lpstr>
      <vt:lpstr>Summary</vt:lpstr>
      <vt:lpstr>Questions?</vt:lpstr>
    </vt:vector>
  </TitlesOfParts>
  <Company>AFIT</Company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USAF</dc:creator>
  <cp:lastModifiedBy>Microsoft Office User</cp:lastModifiedBy>
  <cp:revision>15494</cp:revision>
  <cp:lastPrinted>2016-07-26T19:46:34Z</cp:lastPrinted>
  <dcterms:created xsi:type="dcterms:W3CDTF">2003-04-22T14:04:10Z</dcterms:created>
  <dcterms:modified xsi:type="dcterms:W3CDTF">2018-05-30T06:20:04Z</dcterms:modified>
</cp:coreProperties>
</file>